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Roboto Mon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ono Light"/>
      <p:regular r:id="rId40"/>
      <p:bold r:id="rId41"/>
      <p:italic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Sora"/>
      <p:regular r:id="rId48"/>
      <p:bold r:id="rId49"/>
    </p:embeddedFont>
    <p:embeddedFont>
      <p:font typeface="Roboto Mon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4" roundtripDataSignature="AMtx7midovZSDPGKA6uQGzNFOXDpda+E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regular.fntdata"/><Relationship Id="rId42" Type="http://schemas.openxmlformats.org/officeDocument/2006/relationships/font" Target="fonts/RobotoMonoLight-italic.fntdata"/><Relationship Id="rId41" Type="http://schemas.openxmlformats.org/officeDocument/2006/relationships/font" Target="fonts/RobotoMonoLight-bold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RobotoMonoLight-boldItalic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ra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Sor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MonoMedium-bold.fntdata"/><Relationship Id="rId32" Type="http://schemas.openxmlformats.org/officeDocument/2006/relationships/font" Target="fonts/RobotoMonoMedium-regular.fntdata"/><Relationship Id="rId35" Type="http://schemas.openxmlformats.org/officeDocument/2006/relationships/font" Target="fonts/RobotoMonoMedium-boldItalic.fntdata"/><Relationship Id="rId34" Type="http://schemas.openxmlformats.org/officeDocument/2006/relationships/font" Target="fonts/RobotoMon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.fntdata"/><Relationship Id="rId50" Type="http://schemas.openxmlformats.org/officeDocument/2006/relationships/font" Target="fonts/RobotoMono-regular.fntdata"/><Relationship Id="rId53" Type="http://schemas.openxmlformats.org/officeDocument/2006/relationships/font" Target="fonts/RobotoMono-boldItalic.fntdata"/><Relationship Id="rId52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d7f9680eb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2d7f9680eb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7f9680eb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2d7f9680eb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7f9680eb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2d7f9680eb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d7f9680eb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2d7f9680eb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d7f9680e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22d7f9680e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d7f9680eb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22d7f9680eb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d7f9680eb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2d7f9680eb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d7f9680eb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2d7f9680eb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d7f9680eb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2d7f9680eb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d7f9680e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2d7f9680e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d7f9680eb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2d7f9680eb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d7f9680e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2d7f9680e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22d7f9680eb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d7f9680eb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22d7f9680eb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d7f9680eb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2d7f9680eb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58" name="Google Shape;358;g22d7f9680eb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d7f9680eb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22d7f9680eb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19338028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c19338028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c19338028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2ad2f6649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42ad2f6649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5" name="Google Shape;215;g142ad2f6649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2ad2f6649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42ad2f6649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51da4399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451da4399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d7f9680e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2d7f9680e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6" name="Google Shape;246;g22d7f9680e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2"/>
          <p:cNvSpPr txBox="1"/>
          <p:nvPr>
            <p:ph idx="1" type="body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0" name="Google Shape;110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1" name="Google Shape;111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/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6"/>
          <p:cNvSpPr txBox="1"/>
          <p:nvPr>
            <p:ph idx="1" type="body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6"/>
          <p:cNvSpPr txBox="1"/>
          <p:nvPr>
            <p:ph idx="2" type="body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7"/>
          <p:cNvSpPr txBox="1"/>
          <p:nvPr>
            <p:ph idx="1" type="body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77"/>
          <p:cNvSpPr txBox="1"/>
          <p:nvPr>
            <p:ph idx="2" type="body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idx="3" type="body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77"/>
          <p:cNvSpPr txBox="1"/>
          <p:nvPr>
            <p:ph idx="4" type="body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9"/>
          <p:cNvSpPr txBox="1"/>
          <p:nvPr>
            <p:ph idx="1" type="body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79"/>
          <p:cNvSpPr txBox="1"/>
          <p:nvPr>
            <p:ph idx="2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0"/>
          <p:cNvSpPr/>
          <p:nvPr>
            <p:ph idx="2" type="pic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/>
          <p:nvPr>
            <p:ph idx="1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/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1"/>
          <p:cNvSpPr txBox="1"/>
          <p:nvPr>
            <p:ph idx="1" type="body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/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2"/>
          <p:cNvSpPr txBox="1"/>
          <p:nvPr>
            <p:ph idx="1" type="body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/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1"/>
          <p:cNvSpPr txBox="1"/>
          <p:nvPr>
            <p:ph idx="1" type="body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medium.com/@junimaru/menaksir-populasi-dari-sample-menggunakan-cluster-sampling-31415f463b0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1721138"/>
            <a:ext cx="9487800" cy="2570899"/>
            <a:chOff x="1352101" y="876183"/>
            <a:chExt cx="9487800" cy="25708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876183"/>
              <a:ext cx="9487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Menaksir Jumlah Penyandang Disabilitas per Kelurahan di DKI Jakarta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fmla="val 50000" name="adj"/>
              </a:avLst>
            </a:prstGeom>
            <a:solidFill>
              <a:srgbClr val="F3C1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Sampling</a:t>
              </a:r>
              <a:endParaRPr b="0" i="0" sz="1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d7f9680eb_0_3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260" name="Google Shape;260;g22d7f9680eb_0_31"/>
          <p:cNvSpPr txBox="1"/>
          <p:nvPr/>
        </p:nvSpPr>
        <p:spPr>
          <a:xfrm>
            <a:off x="401525" y="1584375"/>
            <a:ext cx="10019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Estimasi rata-rata jumlah penyandang disabilitas per kelurahan di DKI Jakarta</a:t>
            </a:r>
            <a:endParaRPr b="1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Total kecamatan yang terdapat pada dataset ini berjumlah 44 kecamatan (N), sedangkan total kelurahannya berjumlah 240 kelurahan (M). 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Antarkecamatan memiliki jumlah kelurahan yang tidak sama. Begitu juga dengan jumlah penyandang disabilitas di tiap kelurahan.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44 kecamatan, 10 kecamatan akan diambil sebagai sampel awal (n).</a:t>
            </a:r>
            <a:endParaRPr b="1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d7f9680eb_0_4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266" name="Google Shape;266;g22d7f9680eb_0_41"/>
          <p:cNvSpPr txBox="1"/>
          <p:nvPr/>
        </p:nvSpPr>
        <p:spPr>
          <a:xfrm>
            <a:off x="388950" y="5065750"/>
            <a:ext cx="115101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Sepuluh kecamatan yang terpilih adalah Pasar Minggu, Tanah Abang, Menteng, Mampang Prapatan, Ciracas, Grogol Petamburan, Cilincing, Penjaringan, Taman Sari, dan Kebon Jeruk. Nama-nama kecamatan terpilih ini kemudian akan digunakan untuk mengelompokkan nilai variable of interest (y) .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67" name="Google Shape;267;g22d7f9680eb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63" y="1530725"/>
            <a:ext cx="9576474" cy="35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d7f9680eb_0_48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pic>
        <p:nvPicPr>
          <p:cNvPr id="273" name="Google Shape;273;g22d7f9680e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1452200"/>
            <a:ext cx="6599400" cy="4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2d7f9680eb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850" y="2414725"/>
            <a:ext cx="40386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d7f9680eb_0_56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280" name="Google Shape;280;g22d7f9680eb_0_56"/>
          <p:cNvSpPr txBox="1"/>
          <p:nvPr/>
        </p:nvSpPr>
        <p:spPr>
          <a:xfrm>
            <a:off x="401525" y="1584375"/>
            <a:ext cx="883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ukuran unit tiap cluster berbeda maka estimasi rata-rata jumlah penyandang disabilitas per kelurahan dapat kita hitung menggunakan formula berikut.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81" name="Google Shape;281;g22d7f9680eb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00" y="3722525"/>
            <a:ext cx="2671575" cy="11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2d7f9680eb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500" y="2814900"/>
            <a:ext cx="7529550" cy="30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d7f9680eb_0_67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288" name="Google Shape;288;g22d7f9680eb_0_67"/>
          <p:cNvSpPr txBox="1"/>
          <p:nvPr/>
        </p:nvSpPr>
        <p:spPr>
          <a:xfrm>
            <a:off x="401525" y="1584375"/>
            <a:ext cx="88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Penaksiran estimator dengan 95% Confidence Interval</a:t>
            </a:r>
            <a:endParaRPr b="1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9" name="Google Shape;289;g22d7f9680eb_0_67"/>
          <p:cNvSpPr txBox="1"/>
          <p:nvPr/>
        </p:nvSpPr>
        <p:spPr>
          <a:xfrm>
            <a:off x="401525" y="2050600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 kita mau menghitung varians dari rata-rata ssu estimator. Namun, kita perlu mencari terlebih dahulu varians sampel menggunakan persamaan berikut.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90" name="Google Shape;290;g22d7f9680eb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113" y="2990850"/>
            <a:ext cx="27717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2d7f9680eb_0_67"/>
          <p:cNvSpPr txBox="1"/>
          <p:nvPr/>
        </p:nvSpPr>
        <p:spPr>
          <a:xfrm>
            <a:off x="401525" y="3867150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 sampel yang kita peroleh dari persamaan di atas, dapat kita gunakan untuk mencari variance total population estimator.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92" name="Google Shape;292;g22d7f9680eb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950" y="4873425"/>
            <a:ext cx="23241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d7f9680eb_0_85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pic>
        <p:nvPicPr>
          <p:cNvPr id="298" name="Google Shape;298;g22d7f9680eb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1602600"/>
            <a:ext cx="10200425" cy="20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2d7f9680eb_0_85"/>
          <p:cNvSpPr txBox="1"/>
          <p:nvPr/>
        </p:nvSpPr>
        <p:spPr>
          <a:xfrm>
            <a:off x="401525" y="3867150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variance total population estimator dimasukkan ke dalam persamaan berikut untuk mendapatkan nilai varians rata-rata.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00" name="Google Shape;300;g22d7f9680eb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075" y="4954225"/>
            <a:ext cx="26670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d7f9680eb_0_103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306" name="Google Shape;306;g22d7f9680eb_0_103"/>
          <p:cNvSpPr txBox="1"/>
          <p:nvPr/>
        </p:nvSpPr>
        <p:spPr>
          <a:xfrm>
            <a:off x="388950" y="4325175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 itu kita dapat menghitung margin of error (d) pada tingkat confidence interval 95%.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07" name="Google Shape;307;g22d7f9680eb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1442400"/>
            <a:ext cx="7322376" cy="27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2d7f9680eb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800" y="4855800"/>
            <a:ext cx="1985329" cy="14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d7f9680eb_0_114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pic>
        <p:nvPicPr>
          <p:cNvPr id="314" name="Google Shape;314;g22d7f9680e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1542450"/>
            <a:ext cx="11510101" cy="409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d7f9680eb_0_128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320" name="Google Shape;320;g22d7f9680eb_0_128"/>
          <p:cNvSpPr txBox="1"/>
          <p:nvPr/>
        </p:nvSpPr>
        <p:spPr>
          <a:xfrm>
            <a:off x="401525" y="1584375"/>
            <a:ext cx="883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 jumlah kecamatan yang dibutuhkan apabila ingin mengurangi margin of error</a:t>
            </a:r>
            <a:endParaRPr b="1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1" name="Google Shape;321;g22d7f9680eb_0_128"/>
          <p:cNvSpPr txBox="1"/>
          <p:nvPr/>
        </p:nvSpPr>
        <p:spPr>
          <a:xfrm>
            <a:off x="388950" y="2460250"/>
            <a:ext cx="115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 dapat menggunakan formula sample size berikut ini dengan margin error yang baru,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22" name="Google Shape;322;g22d7f9680eb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75" y="2982125"/>
            <a:ext cx="18478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2d7f9680eb_0_128"/>
          <p:cNvSpPr txBox="1"/>
          <p:nvPr/>
        </p:nvSpPr>
        <p:spPr>
          <a:xfrm>
            <a:off x="401525" y="3820325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Pertama-tama kita perlu mendapatkan nilai variansnya terlebih dahulu menggunakan formula berikut.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24" name="Google Shape;324;g22d7f9680eb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275" y="4651725"/>
            <a:ext cx="23145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d7f9680eb_0_147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330" name="Google Shape;330;g22d7f9680eb_0_147"/>
          <p:cNvSpPr txBox="1"/>
          <p:nvPr/>
        </p:nvSpPr>
        <p:spPr>
          <a:xfrm>
            <a:off x="401525" y="1584375"/>
            <a:ext cx="883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Menghitung jumlah kecamatan yang dibutuhkan apabila ingin mengurangi margin of error</a:t>
            </a:r>
            <a:endParaRPr b="1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1" name="Google Shape;331;g22d7f9680eb_0_147"/>
          <p:cNvSpPr txBox="1"/>
          <p:nvPr/>
        </p:nvSpPr>
        <p:spPr>
          <a:xfrm>
            <a:off x="388950" y="2460250"/>
            <a:ext cx="115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 dapat menggunakan formula sample size berikut ini dengan margin error yang baru,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32" name="Google Shape;332;g22d7f9680eb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75" y="2982125"/>
            <a:ext cx="18478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2d7f9680eb_0_147"/>
          <p:cNvSpPr txBox="1"/>
          <p:nvPr/>
        </p:nvSpPr>
        <p:spPr>
          <a:xfrm>
            <a:off x="401525" y="3820325"/>
            <a:ext cx="11510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Pertama-tama kita perlu mendapatkan nilai variansnya terlebih dahulu menggunakan formula berikut.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34" name="Google Shape;334;g22d7f9680eb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275" y="4651725"/>
            <a:ext cx="23145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Pendahuluan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Rancangan Sampling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 dan Interpretasi Data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Kesimpulan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d7f9680eb_0_158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 (cont’d)</a:t>
            </a:r>
            <a:endParaRPr/>
          </a:p>
        </p:txBody>
      </p:sp>
      <p:sp>
        <p:nvSpPr>
          <p:cNvPr id="340" name="Google Shape;340;g22d7f9680eb_0_158"/>
          <p:cNvSpPr txBox="1"/>
          <p:nvPr/>
        </p:nvSpPr>
        <p:spPr>
          <a:xfrm>
            <a:off x="401525" y="1482675"/>
            <a:ext cx="115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 kita hitung nilai D dengan bound of error yang baru, misalkan 5.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41" name="Google Shape;341;g22d7f9680eb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750" y="2140550"/>
            <a:ext cx="1714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2d7f9680eb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25" y="2997800"/>
            <a:ext cx="10650824" cy="29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d7f9680eb_0_172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Kesimpulan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d7f9680eb_0_182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Kesimpulan</a:t>
            </a:r>
            <a:endParaRPr/>
          </a:p>
        </p:txBody>
      </p:sp>
      <p:sp>
        <p:nvSpPr>
          <p:cNvPr id="354" name="Google Shape;354;g22d7f9680eb_0_182"/>
          <p:cNvSpPr txBox="1"/>
          <p:nvPr/>
        </p:nvSpPr>
        <p:spPr>
          <a:xfrm>
            <a:off x="401525" y="1584375"/>
            <a:ext cx="10019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perhitungan menggunakan metode cluster sampling menunjukkan estimasi rata-rata penyandang disabilitas per kelurahan di DKI Jakarta sebanyak 18 orang.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 95% confidence interval, nilai rata-rata asli jumlah penyandang disabilitas per kelurahan di DKI Jakarta berkisar antara 6 sampai 30 orang.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bound of error dapat dikurangi dari angka 12 ke angka 5 apabila project ini mengambil 28 kecamatan pada tahap pertama.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rata-rata per kelurahan ini dapat dijadikan nilai acuan dalam merumuskan rancangan pembangunan untuk kelompok penyandang disabilitas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meningkatkan akurasi estimasi dari karakteristik yang diteliti, rancangan sampling dapat disusun menggunakan metode stratified sampling dengan jenis disabilitas dapat dijadikan dasar klasifikasi strata.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d7f9680eb_0_189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Referensi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d7f9680eb_0_194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Referensi</a:t>
            </a:r>
            <a:endParaRPr/>
          </a:p>
        </p:txBody>
      </p:sp>
      <p:sp>
        <p:nvSpPr>
          <p:cNvPr id="366" name="Google Shape;366;g22d7f9680eb_0_194"/>
          <p:cNvSpPr txBox="1"/>
          <p:nvPr/>
        </p:nvSpPr>
        <p:spPr>
          <a:xfrm>
            <a:off x="401525" y="1584375"/>
            <a:ext cx="11510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ANTARA. Ada 62 juta penyandang disabilitas di ASEAN. 21 Juni 2019. [Diakses pada 12 April 2023]. https://www.antaranews.com/berita/922298/ada-62-juta-penyandang-disabilitas-di-asean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Kurniawan, J. 2023.Menaksir Populasi dari Sample Menggunakan Cluster Sampling. </a:t>
            </a:r>
            <a:r>
              <a:rPr lang="en-US" sz="20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https://medium.com/@junimaru/menaksir-populasi-dari-sample-menggunakan-cluster-sampling-31415f463b0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Open Data Jakarta. Data Jumlah Penduduk Penyandang Disabilitas Berdasarkan Jenis Kelamin Per Kelurahan di Wilayah Kota Administrasi Provinsi DKI Jakarta. https://data.jakarta.go.id/dataset/data-jumlah-penduduk-penyandang-disabilitas-berdasarkan-jenis-kelamin-per-kelurahan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UNSDG. Leave No One Behind. https://unsdg.un.org/2030-agenda/universal-values/leave-no-one-behind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c19338028d_0_10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Terima Kasih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Pendahuluan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388951" y="1539275"/>
            <a:ext cx="69462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Pemberdayaan kelompok disabilitas adalah salah satu upaya komitmen perwujudan nilai universal dari </a:t>
            </a:r>
            <a:r>
              <a:rPr i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Sustainable Development Goals</a:t>
            </a: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yaitu </a:t>
            </a:r>
            <a:r>
              <a:rPr i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Leave no one behind</a:t>
            </a: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(LNOB).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 ASEAN, terdapat 62 juta penyandang disabilitas dan sebagian besar penyandang disabilitas (45%) tersebut tinggal di Indonesia.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 pemberdayaan kelompok penyandang disabilitas, Indonesia masih memiliki tantangan terutama dalam bidang pendataan. Sebagian besar penyandang disabilitas belum terdata dan adanya ketidaksinkronan data.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11" name="Google Shape;2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725" y="1950400"/>
            <a:ext cx="4455300" cy="29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ad2f6649_0_144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Rancangan Sampling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2ad2f6649_0_139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Rancangan Sampling</a:t>
            </a:r>
            <a:endParaRPr/>
          </a:p>
        </p:txBody>
      </p:sp>
      <p:sp>
        <p:nvSpPr>
          <p:cNvPr id="223" name="Google Shape;223;g142ad2f6649_0_139"/>
          <p:cNvSpPr txBox="1"/>
          <p:nvPr/>
        </p:nvSpPr>
        <p:spPr>
          <a:xfrm>
            <a:off x="388945" y="1474875"/>
            <a:ext cx="56946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 pada project ini adalah seluruh kelurahan di DKI Jakarta. Populasi targetnya adalah kelurahan yang memiliki penyandang disabilitas.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Kerangka Sampling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Kerangka sampling diperoleh dari open data Pemerintah Provinsi DKI Jakarta tentang Jumlah Penyandang Disabilitas per Kelurahan di DKI Jakarta tahun 2017.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Unit Sampling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Unit sampling pertama adalah kecamatan Provinsi DKI Jakarta, sedangkan unit sampling kedua adalah kelurahan Provinsi DKI Jakarta</a:t>
            </a:r>
            <a:endParaRPr b="1" i="0" sz="18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4" name="Google Shape;224;g142ad2f6649_0_139"/>
          <p:cNvSpPr txBox="1"/>
          <p:nvPr/>
        </p:nvSpPr>
        <p:spPr>
          <a:xfrm>
            <a:off x="6497395" y="1156275"/>
            <a:ext cx="5694600" cy="5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Unit Observasi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Unit observasi yang diteliti adalah kelurahan yang memiliki penyandang disabilitas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 yang Diteliti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 yang diteliti adalah jumlah penyandang disabilitas dan nilai karakteristik yang diestimasi adalah rata-rata penyandang disabilitas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•"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 Sampling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 sampling yang digunakan adalah cluster sampling. Primary sampling unit (PSU) pada project ini adalah kecamatan dan secondary sampling unit (SSU)-nya adalah kelurahan.</a:t>
            </a:r>
            <a:endParaRPr b="1" i="0" sz="18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51da43991_0_41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Rancangan Sampling (cont’d)</a:t>
            </a:r>
            <a:endParaRPr/>
          </a:p>
        </p:txBody>
      </p:sp>
      <p:cxnSp>
        <p:nvCxnSpPr>
          <p:cNvPr id="230" name="Google Shape;230;g1451da43991_0_41"/>
          <p:cNvCxnSpPr>
            <a:stCxn id="231" idx="2"/>
            <a:endCxn id="232" idx="0"/>
          </p:cNvCxnSpPr>
          <p:nvPr/>
        </p:nvCxnSpPr>
        <p:spPr>
          <a:xfrm flipH="1" rot="-5400000">
            <a:off x="6968768" y="1561600"/>
            <a:ext cx="1014600" cy="27729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3" name="Google Shape;233;g1451da43991_0_41"/>
          <p:cNvCxnSpPr>
            <a:stCxn id="234" idx="0"/>
            <a:endCxn id="231" idx="2"/>
          </p:cNvCxnSpPr>
          <p:nvPr/>
        </p:nvCxnSpPr>
        <p:spPr>
          <a:xfrm rot="-5400000">
            <a:off x="4195909" y="1561553"/>
            <a:ext cx="1014600" cy="27729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5" name="Google Shape;235;g1451da43991_0_41"/>
          <p:cNvCxnSpPr>
            <a:stCxn id="234" idx="2"/>
            <a:endCxn id="236" idx="0"/>
          </p:cNvCxnSpPr>
          <p:nvPr/>
        </p:nvCxnSpPr>
        <p:spPr>
          <a:xfrm flipH="1" rot="-5400000">
            <a:off x="3441709" y="3904253"/>
            <a:ext cx="1074000" cy="132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7" name="Google Shape;237;g1451da43991_0_41"/>
          <p:cNvCxnSpPr>
            <a:stCxn id="238" idx="0"/>
            <a:endCxn id="234" idx="2"/>
          </p:cNvCxnSpPr>
          <p:nvPr/>
        </p:nvCxnSpPr>
        <p:spPr>
          <a:xfrm rot="-5400000">
            <a:off x="2117738" y="3904327"/>
            <a:ext cx="1074000" cy="132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9" name="Google Shape;239;g1451da43991_0_41"/>
          <p:cNvCxnSpPr>
            <a:stCxn id="232" idx="2"/>
            <a:endCxn id="240" idx="0"/>
          </p:cNvCxnSpPr>
          <p:nvPr/>
        </p:nvCxnSpPr>
        <p:spPr>
          <a:xfrm flipH="1" rot="-5400000">
            <a:off x="8987587" y="3904253"/>
            <a:ext cx="1074000" cy="132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1" name="Google Shape;241;g1451da43991_0_41"/>
          <p:cNvCxnSpPr>
            <a:stCxn id="242" idx="0"/>
            <a:endCxn id="232" idx="2"/>
          </p:cNvCxnSpPr>
          <p:nvPr/>
        </p:nvCxnSpPr>
        <p:spPr>
          <a:xfrm rot="-5400000">
            <a:off x="7663616" y="3904327"/>
            <a:ext cx="1074000" cy="132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1" name="Google Shape;231;g1451da43991_0_41"/>
          <p:cNvSpPr txBox="1"/>
          <p:nvPr/>
        </p:nvSpPr>
        <p:spPr>
          <a:xfrm>
            <a:off x="4883168" y="1866850"/>
            <a:ext cx="2412900" cy="573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Provinsi DKI Jakarta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1451da43991_0_41"/>
          <p:cNvSpPr txBox="1"/>
          <p:nvPr/>
        </p:nvSpPr>
        <p:spPr>
          <a:xfrm>
            <a:off x="2112109" y="3455303"/>
            <a:ext cx="2409300" cy="5739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Kecamatan ke-1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1451da43991_0_41"/>
          <p:cNvSpPr txBox="1"/>
          <p:nvPr/>
        </p:nvSpPr>
        <p:spPr>
          <a:xfrm>
            <a:off x="7657987" y="3455303"/>
            <a:ext cx="2409300" cy="5739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Kecamatan ke-n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1451da43991_0_41"/>
          <p:cNvSpPr txBox="1"/>
          <p:nvPr/>
        </p:nvSpPr>
        <p:spPr>
          <a:xfrm>
            <a:off x="8981959" y="5103277"/>
            <a:ext cx="2409300" cy="573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Kelurahan ke-n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g1451da43991_0_41"/>
          <p:cNvSpPr txBox="1"/>
          <p:nvPr/>
        </p:nvSpPr>
        <p:spPr>
          <a:xfrm>
            <a:off x="6334016" y="5103277"/>
            <a:ext cx="2409300" cy="573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Kelurahan ke-3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g1451da43991_0_41"/>
          <p:cNvSpPr txBox="1"/>
          <p:nvPr/>
        </p:nvSpPr>
        <p:spPr>
          <a:xfrm>
            <a:off x="3436081" y="5103277"/>
            <a:ext cx="2409300" cy="573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Kelurahan ke-2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1451da43991_0_41"/>
          <p:cNvSpPr txBox="1"/>
          <p:nvPr/>
        </p:nvSpPr>
        <p:spPr>
          <a:xfrm>
            <a:off x="788138" y="5103277"/>
            <a:ext cx="2409300" cy="5739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Kelurahan ke-1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7f9680eb_0_21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Analisis dan Interpretasi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Analisis dan Interpretasi Data</a:t>
            </a:r>
            <a:endParaRPr/>
          </a:p>
        </p:txBody>
      </p:sp>
      <p:sp>
        <p:nvSpPr>
          <p:cNvPr id="254" name="Google Shape;254;p2"/>
          <p:cNvSpPr txBox="1"/>
          <p:nvPr/>
        </p:nvSpPr>
        <p:spPr>
          <a:xfrm>
            <a:off x="401525" y="1584375"/>
            <a:ext cx="8831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Estimasi rata-rata jumlah penyandang disabilitas per kelurahan di DKI Jakarta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Penaksiran estimator dengan 95% Confidence Interval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AutoNum type="arabicPeriod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 jumlah kecamatan yang dibutuhkan apabila ingin mengurangi margin of error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2022-06-30T03:08:43Z</dcterms:created>
  <dc:creator>RIDO TRI PUTRA</dc:creator>
</cp:coreProperties>
</file>